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4" r:id="rId4"/>
  </p:sldMasterIdLst>
  <p:notesMasterIdLst>
    <p:notesMasterId r:id="rId31"/>
  </p:notesMasterIdLst>
  <p:handoutMasterIdLst>
    <p:handoutMasterId r:id="rId32"/>
  </p:handoutMasterIdLst>
  <p:sldIdLst>
    <p:sldId id="4884" r:id="rId5"/>
    <p:sldId id="5172" r:id="rId6"/>
    <p:sldId id="4914" r:id="rId7"/>
    <p:sldId id="5189" r:id="rId8"/>
    <p:sldId id="5233" r:id="rId9"/>
    <p:sldId id="5234" r:id="rId10"/>
    <p:sldId id="5235" r:id="rId11"/>
    <p:sldId id="5236" r:id="rId12"/>
    <p:sldId id="5237" r:id="rId13"/>
    <p:sldId id="5238" r:id="rId14"/>
    <p:sldId id="5239" r:id="rId15"/>
    <p:sldId id="5240" r:id="rId16"/>
    <p:sldId id="5245" r:id="rId17"/>
    <p:sldId id="5241" r:id="rId18"/>
    <p:sldId id="5242" r:id="rId19"/>
    <p:sldId id="5250" r:id="rId20"/>
    <p:sldId id="5243" r:id="rId21"/>
    <p:sldId id="5252" r:id="rId22"/>
    <p:sldId id="5244" r:id="rId23"/>
    <p:sldId id="5247" r:id="rId24"/>
    <p:sldId id="5248" r:id="rId25"/>
    <p:sldId id="5249" r:id="rId26"/>
    <p:sldId id="5251" r:id="rId27"/>
    <p:sldId id="5180" r:id="rId28"/>
    <p:sldId id="5246" r:id="rId29"/>
    <p:sldId id="517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ew Buhr" initials="DB" lastIdx="14" clrIdx="0">
    <p:extLst>
      <p:ext uri="{19B8F6BF-5375-455C-9EA6-DF929625EA0E}">
        <p15:presenceInfo xmlns:p15="http://schemas.microsoft.com/office/powerpoint/2012/main" userId="S::Drew.Buhr@mnp.ca::72304154-6564-4c7d-a2e1-0303e267bffe" providerId="AD"/>
      </p:ext>
    </p:extLst>
  </p:cmAuthor>
  <p:cmAuthor id="2" name="Trac Bo" initials="TB" lastIdx="4" clrIdx="1">
    <p:extLst>
      <p:ext uri="{19B8F6BF-5375-455C-9EA6-DF929625EA0E}">
        <p15:presenceInfo xmlns:p15="http://schemas.microsoft.com/office/powerpoint/2012/main" userId="S::Trac.Bo@mnp.ca::a4f46ccf-2aed-4218-87e3-b1435bbc9313" providerId="AD"/>
      </p:ext>
    </p:extLst>
  </p:cmAuthor>
  <p:cmAuthor id="3" name="Melanie Dodson" initials="MD" lastIdx="7" clrIdx="2">
    <p:extLst>
      <p:ext uri="{19B8F6BF-5375-455C-9EA6-DF929625EA0E}">
        <p15:presenceInfo xmlns:p15="http://schemas.microsoft.com/office/powerpoint/2012/main" userId="S::Melanie.Dodson@mnp.ca::e4f4032a-2731-4e33-a0d1-4be5c59fc4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C4F"/>
    <a:srgbClr val="FFFFFF"/>
    <a:srgbClr val="6F8A95"/>
    <a:srgbClr val="107F8A"/>
    <a:srgbClr val="85A8AE"/>
    <a:srgbClr val="F7F7F7"/>
    <a:srgbClr val="000000"/>
    <a:srgbClr val="0A3343"/>
    <a:srgbClr val="1283C6"/>
    <a:srgbClr val="EE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AE3C19-B80E-4321-8DE9-F4B1412D46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BDA60-BE04-4351-A473-C30D9A71EE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0C537-679C-4698-A06B-431B2D22C055}" type="datetimeFigureOut">
              <a:rPr lang="en-CA" smtClean="0"/>
              <a:t>2021-11-22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ABE44-9A80-4277-92EB-AE2AA29B63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1E869-04D4-4131-B03F-C500A7F6B3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49490-CFA8-4E19-9DE6-F306E39C5FC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663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3ED89-C09B-4261-A1C1-C47A7B84E0E3}" type="datetimeFigureOut">
              <a:rPr lang="en-CA" smtClean="0"/>
              <a:t>2021-11-22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ED367-3341-4ADE-AD65-31F6F17B4B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911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3336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2885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0064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4151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026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8074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0961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9183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4625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5959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857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5397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2474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5303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1809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836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725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5356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406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9631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17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2537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sv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sv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13922EE5-A2E7-4946-AA29-8BDA00B06F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2416D4-25A2-45AF-86A2-9EE05CAD1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3" y="5930752"/>
            <a:ext cx="1007016" cy="217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23BE97-7087-4219-BA44-0638D34B7F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8" y="5768846"/>
            <a:ext cx="831189" cy="4309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4F60F1-4478-4400-A69A-E8ADBEC540A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AA923BE8-FD65-45B8-B5EA-8625DDE7D88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" y="5714680"/>
            <a:ext cx="2938462" cy="550962"/>
          </a:xfrm>
          <a:prstGeom prst="rect">
            <a:avLst/>
          </a:prstGeom>
        </p:spPr>
      </p:pic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8535D30-E809-4A5A-8817-2FE2C7B8DA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7DF1B9E-94D4-46C0-867D-5C819417D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323EAB-D982-44F7-B076-B9A33D0A6408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37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,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F1B393F-D93D-44CA-A329-6B1FFD97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198270"/>
            <a:ext cx="10915637" cy="31200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0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CFF6A-22B4-4E80-969D-CF8FE800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06098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5ADE59-26ED-4975-9304-FC7888304B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98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2AB0C2-50DA-4F7A-AC15-549C95CB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F676A2-AB15-4CF2-BA71-92DEA7D3C1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10915650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824A0-63EF-4FE4-83D4-D0A76780332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311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4335-1D41-4AC9-8B94-3C4F77CA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0D004-6310-4EE8-BD27-77B3BA54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4BE2AAD-0E8C-4287-990F-DEDD12D2B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198270"/>
            <a:ext cx="10915637" cy="31200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0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BF68691-C182-43AB-90B4-FBC93A035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752268"/>
            <a:ext cx="10915650" cy="4485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48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  <a:noFill/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1585913"/>
            <a:ext cx="5395913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15589-11A8-4BED-8532-1C4C4FE8C6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737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2 Column -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27815"/>
          </a:xfr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1585913"/>
            <a:ext cx="5395913" cy="4627815"/>
          </a:xfr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65594-A585-4C78-BE76-3C7E884C1E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37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2213361"/>
            <a:ext cx="5381625" cy="4000367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2213361"/>
            <a:ext cx="5395913" cy="40003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D63A7BA-CD71-449D-8F1C-96E05A3FC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585913"/>
            <a:ext cx="5381612" cy="436786"/>
          </a:xfrm>
          <a:prstGeom prst="rect">
            <a:avLst/>
          </a:prstGeom>
        </p:spPr>
        <p:txBody>
          <a:bodyPr wrap="square" rIns="108000" anchor="t" anchorCtr="0">
            <a:spAutoFit/>
          </a:bodyPr>
          <a:lstStyle>
            <a:lvl1pPr marL="0" indent="0">
              <a:buNone/>
              <a:defRPr sz="28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BB1DAA5-5150-4970-979C-0613B1FF95E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162674" y="1585913"/>
            <a:ext cx="5395913" cy="4367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8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A7DBD8-4A5C-4775-9D29-AB24122029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86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9" y="1585913"/>
            <a:ext cx="3548062" cy="4651375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10526" y="1585913"/>
            <a:ext cx="3548062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4E3A92E-8DEA-4B18-8398-59C498F1658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6732" y="1585913"/>
            <a:ext cx="3548062" cy="4651375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FB897-71D9-418C-9F30-5ACBC06323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76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396B389-2043-467D-93A9-2D532A7643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21969" y="158591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1765FFD-5E40-4397-8930-BE6BC9EEBEC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01000" y="158591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81B35B0B-8999-407F-AC08-7720BD10286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2938" y="159226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E0C765-325B-4145-904A-54052B90B7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588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D165765-0D41-4BD3-A8D9-073D731C7B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1969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01E8B9A-07B6-4D69-B1B3-3FB9ED1BCA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07350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0B3CE8-4886-4CAE-A17D-AC967E89037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630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- Option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1BFBC-1B88-45D0-97DC-261E7718AC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BCCFDB3-B48D-4543-9814-E4336929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50">
            <a:extLst>
              <a:ext uri="{FF2B5EF4-FFF2-40B4-BE49-F238E27FC236}">
                <a16:creationId xmlns:a16="http://schemas.microsoft.com/office/drawing/2014/main" id="{40655FB4-8816-4461-BCCB-D9D89DC3D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8510" y="295462"/>
            <a:ext cx="1039565" cy="36512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C7808F-1B44-4F48-A54B-DFF0E63CD9A8}"/>
              </a:ext>
            </a:extLst>
          </p:cNvPr>
          <p:cNvCxnSpPr>
            <a:cxnSpLocks/>
          </p:cNvCxnSpPr>
          <p:nvPr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01EDE99-75C0-4FC1-B007-7081E9EC0EE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40015A-5AFA-406F-AE45-01F4688F5377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59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- Option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1BFBC-1B88-45D0-97DC-261E7718AC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E64CDEB-222D-4426-B3E6-80EEF26FB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40682E-A500-4574-95F2-FB33E4CFAF03}"/>
              </a:ext>
            </a:extLst>
          </p:cNvPr>
          <p:cNvCxnSpPr>
            <a:cxnSpLocks/>
          </p:cNvCxnSpPr>
          <p:nvPr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5DB4D2F-4550-44BC-9592-B741D79009B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7B8E07-C971-462D-A577-3C3999A235B5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0">
            <a:extLst>
              <a:ext uri="{FF2B5EF4-FFF2-40B4-BE49-F238E27FC236}">
                <a16:creationId xmlns:a16="http://schemas.microsoft.com/office/drawing/2014/main" id="{2F300806-F78F-470F-AA32-9CD408419C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8510" y="295462"/>
            <a:ext cx="1039565" cy="3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5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CCE8F9-94E0-4FF4-9ABF-CFAAE74BF2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8" name="Picture 15">
            <a:extLst>
              <a:ext uri="{FF2B5EF4-FFF2-40B4-BE49-F238E27FC236}">
                <a16:creationId xmlns:a16="http://schemas.microsoft.com/office/drawing/2014/main" id="{D30EB323-61C9-456F-85B7-F6D9397FC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91605" y="597260"/>
            <a:ext cx="1435091" cy="504042"/>
          </a:xfrm>
          <a:prstGeom prst="rect">
            <a:avLst/>
          </a:prstGeom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C041840-4467-468C-AAA1-3AAD045F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51E896-88AD-4B05-AF51-784C1BF68FF0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01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FF705-270A-497E-B3B6-626D53A31F4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2952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70276-14BC-4E68-AAC8-089A7F810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E07562D3-F6BF-4AC4-BE1B-29E5A16F71C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0559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A123268-3171-4772-8EDA-388C25A957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10559" y="4431632"/>
            <a:ext cx="2616187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2723B-1C7E-4777-9BBB-6CDB2B5A1C73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F6847A5D-DBAA-4F2A-B608-378BF499743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410559" y="4746260"/>
            <a:ext cx="2616187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3D7239E-E02F-4EE8-B7FE-D7186440880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74412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A842B4A-3455-41D3-9008-908AF5678B1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74412" y="4431632"/>
            <a:ext cx="2616187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88876591-B3B5-4051-8776-29C5F3A4AAE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74412" y="4746260"/>
            <a:ext cx="2616187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ECAEC542-AECD-4655-8099-D02391D96B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43010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CE9BF578-1317-4C40-9B30-06C94F8D71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43010" y="4431632"/>
            <a:ext cx="2606039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4864EB1-18C8-40E6-9B34-163338DC1F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43010" y="4746260"/>
            <a:ext cx="2606039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2DD05E3F-4AB7-4BCA-8DED-D179E638E94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42951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F43D1509-2B04-47A2-95A5-54AF7302277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42951" y="4431632"/>
            <a:ext cx="2609823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7CA084DC-3B73-4F11-AF42-55A63E3D3C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42951" y="4746260"/>
            <a:ext cx="2609823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4E5C7463-6347-4034-B0A1-30B640E8E3E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3405201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868A22FF-0F9B-4742-B1F9-551167D13B65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29701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E019BE33-7CB8-4B97-BB68-8F20CF28808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167450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1E7410-3619-41C8-8A5C-8C241E272D05}"/>
              </a:ext>
            </a:extLst>
          </p:cNvPr>
          <p:cNvCxnSpPr>
            <a:cxnSpLocks/>
          </p:cNvCxnSpPr>
          <p:nvPr userDrawn="1"/>
        </p:nvCxnSpPr>
        <p:spPr>
          <a:xfrm>
            <a:off x="645296" y="1290204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36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6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DD924BD-B668-4F30-AEAC-0651BBA48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951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5E4A057-0E58-4460-9827-9D0383A59F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2951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9D540964-3034-4A4F-B4C8-383A63615C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85724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A56BE99C-2462-4284-9059-409B5C10B7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85724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34BE59D9-3F28-40A7-A79C-E526C7D15C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28497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4693B84-8990-419B-8CE1-567CBF8899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8497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AE4352AE-961A-4D0D-8426-363C7F7BA2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1270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4B6B47DE-74F0-422D-8A0F-162F3C8597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71270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81DF90CC-7FD7-4EBC-B2B3-AF8FC4A318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14043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E98675C7-6F47-44B9-BEAC-8641865DD3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14043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3BBE2A04-E82B-4CFC-BBAD-CF6DCEFD68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56815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55" name="Text Placeholder 6">
            <a:extLst>
              <a:ext uri="{FF2B5EF4-FFF2-40B4-BE49-F238E27FC236}">
                <a16:creationId xmlns:a16="http://schemas.microsoft.com/office/drawing/2014/main" id="{FB2FBBB9-60B0-465E-81D1-4714A8D5B3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56815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3366DBB3-69F1-4BFA-83BC-59F38B92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BEE970-92FF-4109-8494-DA02F82EBE3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F59B73C-E969-4125-BCA4-243BC107089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42951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416558D2-E3D2-4846-B6E1-9D1FC64BA1A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85723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B104D532-F729-489E-8F02-D442A4A6B24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8495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0B47E4C4-2E3C-473D-B976-2E5AE924D69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71267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1680FB9A-802F-41FE-B471-0BA74BDCBC5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014039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CF467BCC-9E45-4F3B-8758-FFD97687303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849539" y="4966535"/>
            <a:ext cx="1699275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0367CB39-B094-4D0A-8B6F-2D16DC5059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2950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6BF3A72-2A18-4300-BAFB-0266164C96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5723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C5FBA023-8858-4CD3-B7FF-AF9A85D14F1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328496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BE49258-BE8C-4766-85DC-39D4E73F892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71269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7A2521E9-EAE4-4FA9-8ACB-EE4DF2E74EA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4042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A334955-3750-4F23-BDE5-13A902C60E2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56814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4CC01BB8-45D1-46AB-B4DF-50786AAD27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2952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99AF2E2E-D73E-4B06-9732-FDE7B732BC98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2478947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0420B40F-1AE2-48EC-95F9-7E5053B36343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325952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A2C71531-1CF2-426E-B54F-90B19F858BB4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168146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D15FEA6-0A6E-4534-AAF1-87C82946B66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007263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1C5840AB-E139-49C0-95FF-0A166908F2F1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856814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70CADD-4819-4324-B657-1158A7F63A9A}"/>
              </a:ext>
            </a:extLst>
          </p:cNvPr>
          <p:cNvCxnSpPr>
            <a:cxnSpLocks/>
          </p:cNvCxnSpPr>
          <p:nvPr userDrawn="1"/>
        </p:nvCxnSpPr>
        <p:spPr>
          <a:xfrm>
            <a:off x="645296" y="1290204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0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8BF70B-08A1-4AC6-958B-4E1789DFBC4F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9C419-F673-4BA1-B2CB-9B1707BDE91D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BF0D6-8048-47A6-843D-5EB24B9C4E92}"/>
              </a:ext>
            </a:extLst>
          </p:cNvPr>
          <p:cNvSpPr/>
          <p:nvPr/>
        </p:nvSpPr>
        <p:spPr>
          <a:xfrm>
            <a:off x="1" y="0"/>
            <a:ext cx="5243512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B596C-9488-431D-A761-15C87CC05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24563" y="636588"/>
            <a:ext cx="5534025" cy="56007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CBEC33-FA1F-4036-8AF3-E82D3ABD02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AD045DD-99ED-4134-9546-18A54C3D9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2502208"/>
            <a:ext cx="3683001" cy="16619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15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B5753B-032A-45A1-9068-9854CD33574C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79B13-9484-40E4-9649-0FE490065774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BF0D6-8048-47A6-843D-5EB24B9C4E92}"/>
              </a:ext>
            </a:extLst>
          </p:cNvPr>
          <p:cNvSpPr/>
          <p:nvPr/>
        </p:nvSpPr>
        <p:spPr>
          <a:xfrm>
            <a:off x="1" y="0"/>
            <a:ext cx="524351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B596C-9488-431D-A761-15C87CC05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24563" y="636588"/>
            <a:ext cx="5534025" cy="56007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B21B3CC-1491-4F59-B841-6EE70D38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2502208"/>
            <a:ext cx="3683001" cy="16619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8A7A3-660C-47BA-B6BC-E60838332D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251B7A-05D9-420D-A009-67CEB6B7A751}"/>
              </a:ext>
            </a:extLst>
          </p:cNvPr>
          <p:cNvSpPr/>
          <p:nvPr/>
        </p:nvSpPr>
        <p:spPr>
          <a:xfrm>
            <a:off x="3576918" y="6562165"/>
            <a:ext cx="8615082" cy="29583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2AA2C-5DA4-447C-9638-915F2411A39F}"/>
              </a:ext>
            </a:extLst>
          </p:cNvPr>
          <p:cNvSpPr/>
          <p:nvPr userDrawn="1"/>
        </p:nvSpPr>
        <p:spPr>
          <a:xfrm>
            <a:off x="3576918" y="6562165"/>
            <a:ext cx="8615082" cy="29583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1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lit Photo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5D6F-530D-43E1-987C-75FC2746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563" y="644272"/>
            <a:ext cx="5531438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EA8F2-C5FC-4CFD-9581-69C88D5842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4B07F-9049-4B96-AE36-B4DA621FA5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24563" y="1585913"/>
            <a:ext cx="5534025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C90B0-A958-497E-BEBA-F296B38D7377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A027112-0BD3-49A3-AF33-84BF573604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5243513" cy="6857999"/>
          </a:xfrm>
          <a:prstGeom prst="rect">
            <a:avLst/>
          </a:prstGeom>
          <a:solidFill>
            <a:schemeClr val="bg2"/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F24054-9BA9-448E-9262-614740A5EBD9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6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lit Photo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5D6F-530D-43E1-987C-75FC2746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8" y="644272"/>
            <a:ext cx="5526087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EA8F2-C5FC-4CFD-9581-69C88D5842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4B07F-9049-4B96-AE36-B4DA621FA5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589" y="1585913"/>
            <a:ext cx="5522164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C90B0-A958-497E-BEBA-F296B38D7377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A027112-0BD3-49A3-AF33-84BF573604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48487" y="1"/>
            <a:ext cx="5243513" cy="6857999"/>
          </a:xfrm>
          <a:prstGeom prst="rect">
            <a:avLst/>
          </a:prstGeom>
          <a:solidFill>
            <a:schemeClr val="bg2"/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548C1-5B01-42B3-A260-2473880F951A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7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28" name="Picture 15">
            <a:extLst>
              <a:ext uri="{FF2B5EF4-FFF2-40B4-BE49-F238E27FC236}">
                <a16:creationId xmlns:a16="http://schemas.microsoft.com/office/drawing/2014/main" id="{D30EB323-61C9-456F-85B7-F6D9397FC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91605" y="597260"/>
            <a:ext cx="1435091" cy="504042"/>
          </a:xfrm>
          <a:prstGeom prst="rect">
            <a:avLst/>
          </a:prstGeom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pic>
        <p:nvPicPr>
          <p:cNvPr id="10" name="Picture 15">
            <a:extLst>
              <a:ext uri="{FF2B5EF4-FFF2-40B4-BE49-F238E27FC236}">
                <a16:creationId xmlns:a16="http://schemas.microsoft.com/office/drawing/2014/main" id="{90F4083E-63AA-4F85-9EBC-798614D245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4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CCE8F9-94E0-4FF4-9ABF-CFAAE74BF2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C041840-4467-468C-AAA1-3AAD045F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65478011-63A8-4C25-A3D7-6EF4D780F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E662C3-F87E-4EC4-8BE5-B272B66DF6F7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0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891A90-6049-4A1D-9DB3-EF84F100EF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46900" y="0"/>
            <a:ext cx="5245100" cy="686435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CA"/>
              <a:t>Click icon to upload </a:t>
            </a:r>
            <a:br>
              <a:rPr lang="en-CA"/>
            </a:br>
            <a:r>
              <a:rPr lang="en-CA"/>
              <a:t>a cover image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5D99086-A509-41E8-97AB-AB69B5D41F9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pic>
        <p:nvPicPr>
          <p:cNvPr id="18" name="Picture 15">
            <a:extLst>
              <a:ext uri="{FF2B5EF4-FFF2-40B4-BE49-F238E27FC236}">
                <a16:creationId xmlns:a16="http://schemas.microsoft.com/office/drawing/2014/main" id="{B004195B-181F-4A78-83FA-23333EB62F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00201" y="595555"/>
            <a:ext cx="1435091" cy="50404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F1FDE4F-00B9-42C0-9B90-447748366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" y="5714680"/>
            <a:ext cx="2938462" cy="550962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A128623-FF51-4801-8378-BCF1B7BBD7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5F242C80-D536-4D2A-AACC-AECD9C3A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5386390" cy="110799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17E122-59EA-4A15-AA53-1A97F5A3C6F6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0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17E7E3-422B-46E6-A17A-CA7B4166567E}"/>
              </a:ext>
            </a:extLst>
          </p:cNvPr>
          <p:cNvSpPr/>
          <p:nvPr userDrawn="1"/>
        </p:nvSpPr>
        <p:spPr>
          <a:xfrm>
            <a:off x="0" y="0"/>
            <a:ext cx="6946900" cy="68643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271CED-3A4A-4269-9A31-367343F8235C}"/>
              </a:ext>
            </a:extLst>
          </p:cNvPr>
          <p:cNvSpPr/>
          <p:nvPr/>
        </p:nvSpPr>
        <p:spPr>
          <a:xfrm>
            <a:off x="0" y="0"/>
            <a:ext cx="6946900" cy="68643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891A90-6049-4A1D-9DB3-EF84F100EF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46900" y="0"/>
            <a:ext cx="5245100" cy="686435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CA"/>
              <a:t>Click icon to upload </a:t>
            </a:r>
            <a:br>
              <a:rPr lang="en-CA"/>
            </a:br>
            <a:r>
              <a:rPr lang="en-CA"/>
              <a:t>a cover image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A95C13-991A-46C9-A8BF-0BA32FE6315B}"/>
              </a:ext>
            </a:extLst>
          </p:cNvPr>
          <p:cNvCxnSpPr>
            <a:cxnSpLocks/>
          </p:cNvCxnSpPr>
          <p:nvPr/>
        </p:nvCxnSpPr>
        <p:spPr>
          <a:xfrm>
            <a:off x="636587" y="5394693"/>
            <a:ext cx="5544000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5D99086-A509-41E8-97AB-AB69B5D41F9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955A1-49A0-452F-9144-9722EEEB5DC9}"/>
              </a:ext>
            </a:extLst>
          </p:cNvPr>
          <p:cNvCxnSpPr>
            <a:cxnSpLocks/>
          </p:cNvCxnSpPr>
          <p:nvPr/>
        </p:nvCxnSpPr>
        <p:spPr>
          <a:xfrm>
            <a:off x="636587" y="5394693"/>
            <a:ext cx="5544000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FDE4F-00B9-42C0-9B90-447748366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3CC7989-1C71-4676-853A-759C1038FA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2" name="Picture 15">
            <a:extLst>
              <a:ext uri="{FF2B5EF4-FFF2-40B4-BE49-F238E27FC236}">
                <a16:creationId xmlns:a16="http://schemas.microsoft.com/office/drawing/2014/main" id="{3044118B-87A9-40D1-B121-41E10B7B11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800201" y="594892"/>
            <a:ext cx="1435091" cy="504042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A5D650F6-49AB-41F9-BB92-42B9C612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5386390" cy="110799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57944E-A9EE-46F5-BC08-6C0E65AE4A48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23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B9E24-7D34-4F2B-818E-854F6F9B4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6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90558B-FE2F-4443-88B7-521D06F35F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965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6665D0-3EED-477A-839C-93130870D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3E4463-B86C-421A-BED9-4E4A47880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11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 - Gra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9FF3637-28E5-4909-8584-9C06C0013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F793EA-9F0A-40C8-B399-DA1710FC34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821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0B4E3B14-9154-4F8E-91D8-E24B196C7C0B}"/>
              </a:ext>
            </a:extLst>
          </p:cNvPr>
          <p:cNvSpPr/>
          <p:nvPr/>
        </p:nvSpPr>
        <p:spPr>
          <a:xfrm>
            <a:off x="10932833" y="6367541"/>
            <a:ext cx="623168" cy="244971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951" y="1594458"/>
            <a:ext cx="10913050" cy="46428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1922DC7-1DAD-4605-9CB2-3E73A79A6BCF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0568510" y="295462"/>
            <a:ext cx="1039565" cy="3651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F2631-E561-4F69-A0BA-C8FC2A97A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6001" y="6362793"/>
            <a:ext cx="499143" cy="24972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A11B59-FE37-40A9-BC44-F54307F08957}"/>
              </a:ext>
            </a:extLst>
          </p:cNvPr>
          <p:cNvSpPr txBox="1"/>
          <p:nvPr/>
        </p:nvSpPr>
        <p:spPr>
          <a:xfrm>
            <a:off x="10975867" y="6379438"/>
            <a:ext cx="537100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A" sz="800" b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MNP.ca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92FE92-0BA2-49EC-A581-5AA28D9FBFB2}"/>
              </a:ext>
            </a:extLst>
          </p:cNvPr>
          <p:cNvCxnSpPr>
            <a:cxnSpLocks/>
          </p:cNvCxnSpPr>
          <p:nvPr/>
        </p:nvCxnSpPr>
        <p:spPr>
          <a:xfrm>
            <a:off x="8910651" y="6373517"/>
            <a:ext cx="26263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94B507C-5344-4C3E-BD3D-C78D8960ED78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BE97B6-8C6A-43AE-8090-FE8BC285F770}"/>
              </a:ext>
            </a:extLst>
          </p:cNvPr>
          <p:cNvSpPr txBox="1"/>
          <p:nvPr/>
        </p:nvSpPr>
        <p:spPr>
          <a:xfrm>
            <a:off x="8929702" y="6379438"/>
            <a:ext cx="1879778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CA" sz="800" b="1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Wherever business takes you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DCA530-5528-4104-B0FF-038C909DF7BB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48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69" r:id="rId15"/>
    <p:sldLayoutId id="2147483870" r:id="rId16"/>
    <p:sldLayoutId id="2147483871" r:id="rId17"/>
    <p:sldLayoutId id="2147483872" r:id="rId18"/>
    <p:sldLayoutId id="2147483873" r:id="rId19"/>
    <p:sldLayoutId id="2147483874" r:id="rId20"/>
    <p:sldLayoutId id="2147483875" r:id="rId21"/>
    <p:sldLayoutId id="2147483876" r:id="rId22"/>
    <p:sldLayoutId id="2147483877" r:id="rId23"/>
    <p:sldLayoutId id="2147483878" r:id="rId24"/>
    <p:sldLayoutId id="2147483879" r:id="rId25"/>
    <p:sldLayoutId id="2147483880" r:id="rId26"/>
    <p:sldLayoutId id="214748388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tx2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277200" indent="-277200" algn="l" defTabSz="457200" rtl="0" eaLnBrk="1" latinLnBrk="0" hangingPunct="1">
        <a:lnSpc>
          <a:spcPct val="110000"/>
        </a:lnSpc>
        <a:spcBef>
          <a:spcPts val="900"/>
        </a:spcBef>
        <a:buClrTx/>
        <a:buSzPct val="100000"/>
        <a:buFont typeface="Arial" panose="020B0604020202020204" pitchFamily="34" charset="0"/>
        <a:buChar char="•"/>
        <a:defRPr lang="en-CA" sz="2600" b="0" kern="1200" dirty="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  <a:sym typeface="MarkPro-Medium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buClrTx/>
        <a:buSzPct val="9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3" pos="7281">
          <p15:clr>
            <a:srgbClr val="F26B43"/>
          </p15:clr>
        </p15:guide>
        <p15:guide id="74" pos="401">
          <p15:clr>
            <a:srgbClr val="F26B43"/>
          </p15:clr>
        </p15:guide>
        <p15:guide id="75" pos="897">
          <p15:clr>
            <a:srgbClr val="5ACBF0"/>
          </p15:clr>
        </p15:guide>
        <p15:guide id="76" pos="983">
          <p15:clr>
            <a:srgbClr val="5ACBF0"/>
          </p15:clr>
        </p15:guide>
        <p15:guide id="77" pos="1480">
          <p15:clr>
            <a:srgbClr val="5ACBF0"/>
          </p15:clr>
        </p15:guide>
        <p15:guide id="78" pos="1561">
          <p15:clr>
            <a:srgbClr val="5ACBF0"/>
          </p15:clr>
        </p15:guide>
        <p15:guide id="79" pos="2058">
          <p15:clr>
            <a:srgbClr val="5ACBF0"/>
          </p15:clr>
        </p15:guide>
        <p15:guide id="80" pos="2143">
          <p15:clr>
            <a:srgbClr val="5ACBF0"/>
          </p15:clr>
        </p15:guide>
        <p15:guide id="81" pos="2640">
          <p15:clr>
            <a:srgbClr val="5ACBF0"/>
          </p15:clr>
        </p15:guide>
        <p15:guide id="82" pos="2722">
          <p15:clr>
            <a:srgbClr val="5ACBF0"/>
          </p15:clr>
        </p15:guide>
        <p15:guide id="83" pos="3219">
          <p15:clr>
            <a:srgbClr val="5ACBF0"/>
          </p15:clr>
        </p15:guide>
        <p15:guide id="84" pos="3303">
          <p15:clr>
            <a:srgbClr val="5ACBF0"/>
          </p15:clr>
        </p15:guide>
        <p15:guide id="85" pos="3795">
          <p15:clr>
            <a:srgbClr val="5ACBF0"/>
          </p15:clr>
        </p15:guide>
        <p15:guide id="86" pos="6781">
          <p15:clr>
            <a:srgbClr val="5ACBF0"/>
          </p15:clr>
        </p15:guide>
        <p15:guide id="87" pos="6699">
          <p15:clr>
            <a:srgbClr val="5ACBF0"/>
          </p15:clr>
        </p15:guide>
        <p15:guide id="88" pos="6202">
          <p15:clr>
            <a:srgbClr val="5ACBF0"/>
          </p15:clr>
        </p15:guide>
        <p15:guide id="89" pos="6120">
          <p15:clr>
            <a:srgbClr val="5ACBF0"/>
          </p15:clr>
        </p15:guide>
        <p15:guide id="90" pos="5624">
          <p15:clr>
            <a:srgbClr val="5ACBF0"/>
          </p15:clr>
        </p15:guide>
        <p15:guide id="91" pos="5539">
          <p15:clr>
            <a:srgbClr val="5ACBF0"/>
          </p15:clr>
        </p15:guide>
        <p15:guide id="92" pos="5042">
          <p15:clr>
            <a:srgbClr val="5ACBF0"/>
          </p15:clr>
        </p15:guide>
        <p15:guide id="93" pos="4960">
          <p15:clr>
            <a:srgbClr val="5ACBF0"/>
          </p15:clr>
        </p15:guide>
        <p15:guide id="94" pos="4463">
          <p15:clr>
            <a:srgbClr val="5ACBF0"/>
          </p15:clr>
        </p15:guide>
        <p15:guide id="95" pos="4376">
          <p15:clr>
            <a:srgbClr val="5ACBF0"/>
          </p15:clr>
        </p15:guide>
        <p15:guide id="96" pos="3882">
          <p15:clr>
            <a:srgbClr val="5ACBF0"/>
          </p15:clr>
        </p15:guide>
        <p15:guide id="97" orient="horz" pos="401">
          <p15:clr>
            <a:srgbClr val="F26B43"/>
          </p15:clr>
        </p15:guide>
        <p15:guide id="98" orient="horz" pos="919">
          <p15:clr>
            <a:srgbClr val="5ACBF0"/>
          </p15:clr>
        </p15:guide>
        <p15:guide id="99" orient="horz" pos="999">
          <p15:clr>
            <a:srgbClr val="5ACBF0"/>
          </p15:clr>
        </p15:guide>
        <p15:guide id="100" orient="horz" pos="1520">
          <p15:clr>
            <a:srgbClr val="5ACBF0"/>
          </p15:clr>
        </p15:guide>
        <p15:guide id="101" orient="horz" pos="1599">
          <p15:clr>
            <a:srgbClr val="5ACBF0"/>
          </p15:clr>
        </p15:guide>
        <p15:guide id="102" orient="horz" pos="2118">
          <p15:clr>
            <a:srgbClr val="5ACBF0"/>
          </p15:clr>
        </p15:guide>
        <p15:guide id="103" orient="horz" pos="2720">
          <p15:clr>
            <a:srgbClr val="5ACBF0"/>
          </p15:clr>
        </p15:guide>
        <p15:guide id="104" orient="horz" pos="2198">
          <p15:clr>
            <a:srgbClr val="5ACBF0"/>
          </p15:clr>
        </p15:guide>
        <p15:guide id="105" orient="horz" pos="2797">
          <p15:clr>
            <a:srgbClr val="5ACBF0"/>
          </p15:clr>
        </p15:guide>
        <p15:guide id="106" orient="horz" pos="3318">
          <p15:clr>
            <a:srgbClr val="5ACBF0"/>
          </p15:clr>
        </p15:guide>
        <p15:guide id="107" orient="horz" pos="3396">
          <p15:clr>
            <a:srgbClr val="5ACBF0"/>
          </p15:clr>
        </p15:guide>
        <p15:guide id="108" orient="horz" pos="39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sacaconference.ca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718F7-E810-46AD-825D-E48A2881E2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</p:spPr>
        <p:txBody>
          <a:bodyPr/>
          <a:lstStyle/>
          <a:p>
            <a:pPr algn="l"/>
            <a:r>
              <a:rPr lang="en-CA" b="0" i="0" u="sng" dirty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ISACA 2021 IT Security &amp; Risk Symposium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D878EB-5E68-4976-AFC6-F128012915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/>
              <a:t>November, 2021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77E309-2ACE-4148-B16B-4DDFC93F5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7011324" cy="1107996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b="1" i="0" dirty="0">
                <a:solidFill>
                  <a:schemeClr val="tx2">
                    <a:lumMod val="10000"/>
                    <a:lumOff val="90000"/>
                  </a:schemeClr>
                </a:solidFill>
                <a:effectLst/>
                <a:latin typeface="Nunito Sans" panose="020B0604020202020204" pitchFamily="2" charset="0"/>
              </a:rPr>
              <a:t>PowerShell – An Auditors Best Friend</a:t>
            </a:r>
            <a:endParaRPr lang="en-CA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48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43678-7223-4C91-A77C-BA9DCB0A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1" y="1358522"/>
            <a:ext cx="10915650" cy="23741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10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92E4D7-1AD8-40C8-B83D-14010C032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62" y="3892925"/>
            <a:ext cx="5346975" cy="20956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8CF7C4-B169-4910-8682-98BAC7FA0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87" y="4197461"/>
            <a:ext cx="5212375" cy="12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5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026" name="Picture 2" descr="Mastering Microsoft Teams with PowerShell">
            <a:extLst>
              <a:ext uri="{FF2B5EF4-FFF2-40B4-BE49-F238E27FC236}">
                <a16:creationId xmlns:a16="http://schemas.microsoft.com/office/drawing/2014/main" id="{2B4BCE02-E2DF-4865-9ED4-49D84E51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696" y="1585913"/>
            <a:ext cx="10394134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11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49689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A7897D-481E-4B7F-8963-EAED011EB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1605669"/>
            <a:ext cx="10915650" cy="46118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12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6520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624120-9CDA-4EBF-B546-7F775CAE7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1622835"/>
            <a:ext cx="10915650" cy="457753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13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19415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D51C47-DE15-4F5F-9F96-2012C4E2C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76" y="1585913"/>
            <a:ext cx="8817773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14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47589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2EADC-99E6-428D-901D-CE15D0970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20"/>
          <a:stretch/>
        </p:blipFill>
        <p:spPr>
          <a:xfrm>
            <a:off x="642938" y="1585913"/>
            <a:ext cx="10915650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15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24776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026" name="Picture 2" descr="Mastering Microsoft Teams with PowerShell">
            <a:extLst>
              <a:ext uri="{FF2B5EF4-FFF2-40B4-BE49-F238E27FC236}">
                <a16:creationId xmlns:a16="http://schemas.microsoft.com/office/drawing/2014/main" id="{2B4BCE02-E2DF-4865-9ED4-49D84E51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696" y="1585913"/>
            <a:ext cx="10394134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16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06736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1026" name="Picture 2" descr="Creating a PSSession with PSRemoting">
            <a:extLst>
              <a:ext uri="{FF2B5EF4-FFF2-40B4-BE49-F238E27FC236}">
                <a16:creationId xmlns:a16="http://schemas.microsoft.com/office/drawing/2014/main" id="{C5F2DD4F-34FD-43E9-ACAE-39CC58D82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6855" y="1585913"/>
            <a:ext cx="5887816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17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5260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18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ABA28-25AB-4A3F-8D8B-99A1199E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829" y="1198270"/>
            <a:ext cx="7527681" cy="530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97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299354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19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DF8660-38DA-476A-B1DF-5704D5941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983" y="971336"/>
            <a:ext cx="7758762" cy="541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77C6B7-AD67-46CE-8482-867E91BB15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Speaker Introductions</a:t>
            </a:r>
          </a:p>
          <a:p>
            <a:r>
              <a:rPr lang="en-CA" dirty="0"/>
              <a:t>Life of an Auditor</a:t>
            </a:r>
          </a:p>
          <a:p>
            <a:r>
              <a:rPr lang="en-CA" dirty="0"/>
              <a:t>PowerShell the Tool</a:t>
            </a:r>
          </a:p>
          <a:p>
            <a:r>
              <a:rPr lang="en-CA" dirty="0"/>
              <a:t>PowerShell the Gamechanger</a:t>
            </a:r>
          </a:p>
          <a:p>
            <a:r>
              <a:rPr lang="en-CA" dirty="0"/>
              <a:t>Learning Resources</a:t>
            </a:r>
          </a:p>
          <a:p>
            <a:r>
              <a:rPr lang="en-CA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BBE5D-900A-4B7A-B518-7B5E819249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3A33B8-7AFC-4BFE-B95F-32F63A55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3056205"/>
            <a:ext cx="3683001" cy="553998"/>
          </a:xfrm>
        </p:spPr>
        <p:txBody>
          <a:bodyPr/>
          <a:lstStyle/>
          <a:p>
            <a:r>
              <a:rPr lang="en-CA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2723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391687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20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FBDE4-37B1-41A1-8994-95C907BBA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160" y="1161853"/>
            <a:ext cx="7971861" cy="52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388636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21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97E2C-95D4-4087-B65B-C511014A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123" y="959905"/>
            <a:ext cx="7554036" cy="540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2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07401-5A23-454E-A060-990D681A6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1933138"/>
            <a:ext cx="10915650" cy="395692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22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04450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9F3345A-1AE6-4E14-B020-0E967B0DE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25" y="104231"/>
            <a:ext cx="9240541" cy="6194969"/>
          </a:xfrm>
          <a:prstGeom prst="rect">
            <a:avLst/>
          </a:prstGeom>
          <a:noFill/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98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31A3E0-E15B-44B2-A4CF-79A44A9C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50" y="1585913"/>
            <a:ext cx="1508125" cy="291465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FC7D99-412D-4A75-B16F-1AFB851A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838" y="1585913"/>
            <a:ext cx="1844675" cy="2914650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5DF298-43F8-42EA-A73C-81E88D3A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50" y="4557713"/>
            <a:ext cx="3408363" cy="1679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24</a:t>
            </a:fld>
            <a:endParaRPr lang="en-CA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01A681F-47B2-4EED-A638-7D23315D3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444" y="1484313"/>
            <a:ext cx="37909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70D6C-7E56-4CB0-AC89-748C1BFDE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26" y="1585913"/>
            <a:ext cx="8343274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168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E63465-3327-4AFF-8563-3B4871401D1B}"/>
              </a:ext>
            </a:extLst>
          </p:cNvPr>
          <p:cNvSpPr txBox="1"/>
          <p:nvPr/>
        </p:nvSpPr>
        <p:spPr>
          <a:xfrm>
            <a:off x="3421295" y="2411858"/>
            <a:ext cx="36350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bg1"/>
                </a:solidFill>
              </a:rPr>
              <a:t>Thanks!!!</a:t>
            </a:r>
          </a:p>
          <a:p>
            <a:pPr algn="ctr"/>
            <a:endParaRPr lang="en-CA" sz="2800" b="1" dirty="0">
              <a:solidFill>
                <a:schemeClr val="bg1"/>
              </a:solidFill>
            </a:endParaRPr>
          </a:p>
          <a:p>
            <a:pPr algn="ctr"/>
            <a:r>
              <a:rPr lang="en-CA" sz="2800" b="1" dirty="0">
                <a:solidFill>
                  <a:schemeClr val="bg1"/>
                </a:solidFill>
              </a:rPr>
              <a:t>Q&amp;A</a:t>
            </a:r>
          </a:p>
          <a:p>
            <a:pPr algn="ctr"/>
            <a:endParaRPr lang="en-CA" sz="2800" b="1" dirty="0">
              <a:solidFill>
                <a:schemeClr val="bg1"/>
              </a:solidFill>
            </a:endParaRPr>
          </a:p>
          <a:p>
            <a:pPr algn="ctr"/>
            <a:r>
              <a:rPr lang="en-CA" sz="2800" b="1" dirty="0">
                <a:solidFill>
                  <a:schemeClr val="bg1"/>
                </a:solidFill>
              </a:rPr>
              <a:t>@browinfosecguy</a:t>
            </a:r>
          </a:p>
        </p:txBody>
      </p:sp>
    </p:spTree>
    <p:extLst>
      <p:ext uri="{BB962C8B-B14F-4D97-AF65-F5344CB8AC3E}">
        <p14:creationId xmlns:p14="http://schemas.microsoft.com/office/powerpoint/2010/main" val="32783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FFEA-3A91-45DC-B1A3-A4FE280FF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8" y="644272"/>
            <a:ext cx="5526087" cy="55399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Speaker Introduction</a:t>
            </a: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C7B0C1D6-BC96-4200-9E73-2EB35DC041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56001" y="6362793"/>
            <a:ext cx="499143" cy="249720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9DFEA20-FC01-4197-800B-B9EE16FC25C3}" type="slidenum">
              <a:rPr lang="en-CA" smtClean="0"/>
              <a:pPr>
                <a:spcAft>
                  <a:spcPts val="600"/>
                </a:spcAft>
              </a:pPr>
              <a:t>3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7B1E7-0BBC-4772-BDEE-5C962BDB7DA4}"/>
              </a:ext>
            </a:extLst>
          </p:cNvPr>
          <p:cNvSpPr txBox="1"/>
          <p:nvPr/>
        </p:nvSpPr>
        <p:spPr>
          <a:xfrm>
            <a:off x="636589" y="1585913"/>
            <a:ext cx="5522164" cy="4651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Sunny Jamwal aka Sonny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Senior Manager Cybersecurity - MNP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Dalhousie University Alumni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Moved back to Halifax right before Covid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Obsessed with Russia’s cyber offense capabilities and Football (NFL)</a:t>
            </a:r>
          </a:p>
        </p:txBody>
      </p:sp>
      <p:pic>
        <p:nvPicPr>
          <p:cNvPr id="1026" name="Picture 2" descr="Tom Brady Stats, News and Video - QB | NFL.com">
            <a:extLst>
              <a:ext uri="{FF2B5EF4-FFF2-40B4-BE49-F238E27FC236}">
                <a16:creationId xmlns:a16="http://schemas.microsoft.com/office/drawing/2014/main" id="{E306D632-FBD6-4CD8-A262-94B80B863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2059" y="807243"/>
            <a:ext cx="5243513" cy="524351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1801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Airports/Hotels/Bus/Train/Car</a:t>
            </a:r>
          </a:p>
          <a:p>
            <a:pPr marL="865800" lvl="1" indent="-457200"/>
            <a:r>
              <a:rPr lang="en-CA" sz="2600" dirty="0"/>
              <a:t>Free Continental Breakfast</a:t>
            </a:r>
          </a:p>
          <a:p>
            <a:pPr marL="865800" lvl="1" indent="-457200"/>
            <a:r>
              <a:rPr lang="en-CA" sz="2600" dirty="0"/>
              <a:t>Never enough time</a:t>
            </a:r>
          </a:p>
          <a:p>
            <a:pPr marL="865800" lvl="1" indent="-457200"/>
            <a:r>
              <a:rPr lang="en-CA" sz="2600" dirty="0"/>
              <a:t>Scope creep</a:t>
            </a:r>
          </a:p>
          <a:p>
            <a:pPr marL="865800" lvl="1" indent="-457200"/>
            <a:r>
              <a:rPr lang="en-CA" sz="2600" dirty="0"/>
              <a:t>Gather relevant information</a:t>
            </a:r>
          </a:p>
          <a:p>
            <a:pPr marL="865800" lvl="1" indent="-457200"/>
            <a:r>
              <a:rPr lang="en-CA" sz="2600" dirty="0"/>
              <a:t>Sampling systems</a:t>
            </a:r>
          </a:p>
          <a:p>
            <a:pPr marL="865800" lvl="1" indent="-457200"/>
            <a:r>
              <a:rPr lang="en-CA" sz="2600" dirty="0"/>
              <a:t>Trust but Verify</a:t>
            </a:r>
          </a:p>
        </p:txBody>
      </p:sp>
      <p:pic>
        <p:nvPicPr>
          <p:cNvPr id="2050" name="Picture 2" descr="Auditor Looking For Errors In The Financial Statements Stock Photo, Picture  And Royalty Free Image. Image 93195414.">
            <a:extLst>
              <a:ext uri="{FF2B5EF4-FFF2-40B4-BE49-F238E27FC236}">
                <a16:creationId xmlns:a16="http://schemas.microsoft.com/office/drawing/2014/main" id="{9F40223F-974B-4679-8C0F-D5E6836E5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66" b="1"/>
          <a:stretch/>
        </p:blipFill>
        <p:spPr bwMode="auto">
          <a:xfrm>
            <a:off x="6162675" y="1585913"/>
            <a:ext cx="5395913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4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69378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 – Personal Story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Important Client</a:t>
            </a:r>
          </a:p>
          <a:p>
            <a:pPr marL="865800" lvl="1" indent="-457200"/>
            <a:r>
              <a:rPr lang="en-CA" sz="2600" dirty="0"/>
              <a:t>Huge deployment</a:t>
            </a:r>
          </a:p>
          <a:p>
            <a:pPr marL="865800" lvl="1" indent="-457200"/>
            <a:r>
              <a:rPr lang="en-CA" sz="2600" dirty="0"/>
              <a:t>&gt;1000 Windows Servers</a:t>
            </a:r>
          </a:p>
          <a:p>
            <a:pPr marL="865800" lvl="1" indent="-457200"/>
            <a:r>
              <a:rPr lang="en-CA" sz="2600" dirty="0"/>
              <a:t>Spanned across two continents</a:t>
            </a:r>
          </a:p>
          <a:p>
            <a:pPr marL="865800" lvl="1" indent="-457200"/>
            <a:r>
              <a:rPr lang="en-CA" sz="2600" dirty="0"/>
              <a:t>10 Domain Controllers</a:t>
            </a:r>
          </a:p>
          <a:p>
            <a:pPr marL="865800" lvl="1" indent="-457200"/>
            <a:r>
              <a:rPr lang="en-CA" sz="2600" dirty="0"/>
              <a:t>Firewalls</a:t>
            </a:r>
          </a:p>
          <a:p>
            <a:pPr marL="865800" lvl="1" indent="-457200"/>
            <a:r>
              <a:rPr lang="en-CA" sz="2600" dirty="0"/>
              <a:t>Load Balancers</a:t>
            </a:r>
          </a:p>
          <a:p>
            <a:pPr marL="865800" lvl="1" indent="-457200"/>
            <a:r>
              <a:rPr lang="en-CA" sz="2600" dirty="0"/>
              <a:t>Networking Devices etc. etc. </a:t>
            </a:r>
          </a:p>
        </p:txBody>
      </p:sp>
      <p:pic>
        <p:nvPicPr>
          <p:cNvPr id="4098" name="Picture 2" descr="PCI Compliance Audit and ROC">
            <a:extLst>
              <a:ext uri="{FF2B5EF4-FFF2-40B4-BE49-F238E27FC236}">
                <a16:creationId xmlns:a16="http://schemas.microsoft.com/office/drawing/2014/main" id="{18B22FB3-09E5-478C-88EB-FA49DA9EB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4944" y="1585913"/>
            <a:ext cx="4651375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5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40466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 – Personal Story</a:t>
            </a:r>
          </a:p>
        </p:txBody>
      </p:sp>
      <p:pic>
        <p:nvPicPr>
          <p:cNvPr id="5124" name="Picture 4" descr="How to manage users on Windows Server 2008 – Hostway Help Center">
            <a:extLst>
              <a:ext uri="{FF2B5EF4-FFF2-40B4-BE49-F238E27FC236}">
                <a16:creationId xmlns:a16="http://schemas.microsoft.com/office/drawing/2014/main" id="{833E8210-D3CC-42DB-B3F9-B036193AB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3" r="42939"/>
          <a:stretch/>
        </p:blipFill>
        <p:spPr bwMode="auto">
          <a:xfrm>
            <a:off x="642938" y="1585913"/>
            <a:ext cx="5381625" cy="462781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122" name="Picture 2" descr="Drivers in Windows Server 2008 – Windows 2008 Workstation!">
            <a:extLst>
              <a:ext uri="{FF2B5EF4-FFF2-40B4-BE49-F238E27FC236}">
                <a16:creationId xmlns:a16="http://schemas.microsoft.com/office/drawing/2014/main" id="{660282B9-9C70-4B49-828E-B7C4B913B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1" r="3081"/>
          <a:stretch/>
        </p:blipFill>
        <p:spPr bwMode="auto">
          <a:xfrm>
            <a:off x="6162675" y="1585913"/>
            <a:ext cx="5395913" cy="46278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6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410561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Inefficient</a:t>
            </a:r>
          </a:p>
          <a:p>
            <a:pPr marL="865800" lvl="1" indent="-457200"/>
            <a:r>
              <a:rPr lang="en-CA" sz="2600" dirty="0"/>
              <a:t>Time consuming</a:t>
            </a:r>
          </a:p>
          <a:p>
            <a:pPr marL="865800" lvl="1" indent="-457200"/>
            <a:r>
              <a:rPr lang="en-CA" sz="2600" dirty="0"/>
              <a:t>Labor intensive</a:t>
            </a:r>
          </a:p>
          <a:p>
            <a:pPr marL="865800" lvl="1" indent="-457200"/>
            <a:r>
              <a:rPr lang="en-CA" sz="2600" dirty="0"/>
              <a:t>Sampling problems</a:t>
            </a:r>
          </a:p>
          <a:p>
            <a:pPr marL="865800" lvl="1" indent="-457200"/>
            <a:r>
              <a:rPr lang="en-CA" sz="2600" dirty="0"/>
              <a:t>Cause heavy drinking</a:t>
            </a:r>
          </a:p>
        </p:txBody>
      </p:sp>
      <p:pic>
        <p:nvPicPr>
          <p:cNvPr id="2050" name="Picture 2" descr="Auditor Looking For Errors In The Financial Statements Stock Photo, Picture  And Royalty Free Image. Image 93195414.">
            <a:extLst>
              <a:ext uri="{FF2B5EF4-FFF2-40B4-BE49-F238E27FC236}">
                <a16:creationId xmlns:a16="http://schemas.microsoft.com/office/drawing/2014/main" id="{9F40223F-974B-4679-8C0F-D5E6836E5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66" b="1"/>
          <a:stretch/>
        </p:blipFill>
        <p:spPr bwMode="auto">
          <a:xfrm>
            <a:off x="6162675" y="1585913"/>
            <a:ext cx="5395913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481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Windows PowerShell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4"/>
            <a:ext cx="10350410" cy="4105970"/>
          </a:xfrm>
        </p:spPr>
        <p:txBody>
          <a:bodyPr>
            <a:normAutofit/>
          </a:bodyPr>
          <a:lstStyle/>
          <a:p>
            <a:r>
              <a:rPr lang="en-CA" sz="2400" dirty="0"/>
              <a:t>Windows PowerShell is a Windows command-line shell.</a:t>
            </a:r>
          </a:p>
          <a:p>
            <a:r>
              <a:rPr lang="en-CA" sz="2400" dirty="0"/>
              <a:t>Windows PowerShell is built on top of the .NET Framework</a:t>
            </a:r>
          </a:p>
          <a:p>
            <a:r>
              <a:rPr lang="en-CA" sz="2400" dirty="0"/>
              <a:t>Windows PowerShell introduces the concept of a cmdlet single-function command-line tool built into the shell</a:t>
            </a:r>
          </a:p>
          <a:p>
            <a:r>
              <a:rPr lang="en-CA" sz="2400" dirty="0"/>
              <a:t>Windows PowerShell accepts and returns .NET Framework objects.</a:t>
            </a:r>
          </a:p>
          <a:p>
            <a:r>
              <a:rPr lang="en-US" sz="2400" dirty="0"/>
              <a:t>PowerShell makes it easier to interact with WIN 32 API.</a:t>
            </a:r>
          </a:p>
          <a:p>
            <a:r>
              <a:rPr lang="en-US" sz="2400" dirty="0"/>
              <a:t>You don’t need to be a programmer to harness the power of .NET Framework.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8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21364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C6A90-33A4-411B-8E33-961D862D0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84" y="1585913"/>
            <a:ext cx="4184732" cy="4651375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C4C775-D051-4AEB-92F0-BF22E7FEE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75" y="2737989"/>
            <a:ext cx="5395913" cy="234722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9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49814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NP - Theme - August 2020">
  <a:themeElements>
    <a:clrScheme name="MNP - July 2020">
      <a:dk1>
        <a:srgbClr val="0F1313"/>
      </a:dk1>
      <a:lt1>
        <a:srgbClr val="FFFFFF"/>
      </a:lt1>
      <a:dk2>
        <a:srgbClr val="0F3C4F"/>
      </a:dk2>
      <a:lt2>
        <a:srgbClr val="F2F2F2"/>
      </a:lt2>
      <a:accent1>
        <a:srgbClr val="0F3C4F"/>
      </a:accent1>
      <a:accent2>
        <a:srgbClr val="035244"/>
      </a:accent2>
      <a:accent3>
        <a:srgbClr val="0C3343"/>
      </a:accent3>
      <a:accent4>
        <a:srgbClr val="EF5A27"/>
      </a:accent4>
      <a:accent5>
        <a:srgbClr val="107F8A"/>
      </a:accent5>
      <a:accent6>
        <a:srgbClr val="0F1313"/>
      </a:accent6>
      <a:hlink>
        <a:srgbClr val="EF5A27"/>
      </a:hlink>
      <a:folHlink>
        <a:srgbClr val="EF5A27"/>
      </a:folHlink>
    </a:clrScheme>
    <a:fontScheme name="MNP - Fonts - Jun2020">
      <a:majorFont>
        <a:latin typeface="Segoe UI Semibold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square" rtlCol="0" anchor="ctr">
        <a:noAutofit/>
      </a:bodyPr>
      <a:lstStyle>
        <a:defPPr algn="ctr">
          <a:defRPr sz="1600" b="1" dirty="0" smtClean="0">
            <a:solidFill>
              <a:schemeClr val="bg1"/>
            </a:solidFill>
            <a:latin typeface="+mj-lt"/>
            <a:ea typeface="Corbel" charset="0"/>
            <a:cs typeface="Corbe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MNP PPT Template - FINAL" id="{2B1DAAFC-ED16-4C52-A7E2-8FD49F704032}" vid="{B687C0F6-7B5E-45D5-AEE5-853D1BF599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94934ef-dadb-45c1-a895-4964237b3987">
      <UserInfo>
        <DisplayName>Danielle Littlewood</DisplayName>
        <AccountId>13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45FDCAE2023E41B7F8E26371268B9A" ma:contentTypeVersion="6" ma:contentTypeDescription="Create a new document." ma:contentTypeScope="" ma:versionID="28b5cd20af5353146faffba3829e7fd0">
  <xsd:schema xmlns:xsd="http://www.w3.org/2001/XMLSchema" xmlns:xs="http://www.w3.org/2001/XMLSchema" xmlns:p="http://schemas.microsoft.com/office/2006/metadata/properties" xmlns:ns2="832f7bc6-d14c-438f-85e9-f595a355932b" xmlns:ns3="994934ef-dadb-45c1-a895-4964237b3987" targetNamespace="http://schemas.microsoft.com/office/2006/metadata/properties" ma:root="true" ma:fieldsID="15b96d9e52a57feebc286cb670ead760" ns2:_="" ns3:_="">
    <xsd:import namespace="832f7bc6-d14c-438f-85e9-f595a355932b"/>
    <xsd:import namespace="994934ef-dadb-45c1-a895-4964237b39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2f7bc6-d14c-438f-85e9-f595a35593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934ef-dadb-45c1-a895-4964237b398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301807-C4F9-4BA5-9246-3BEB0154A9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D01FF2-C92F-4FB4-AEC2-70AE2DD3FD70}">
  <ds:schemaRefs>
    <ds:schemaRef ds:uri="832f7bc6-d14c-438f-85e9-f595a355932b"/>
    <ds:schemaRef ds:uri="994934ef-dadb-45c1-a895-4964237b39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9077C4C-CD63-494D-84E3-ECF437B6952B}">
  <ds:schemaRefs>
    <ds:schemaRef ds:uri="832f7bc6-d14c-438f-85e9-f595a355932b"/>
    <ds:schemaRef ds:uri="994934ef-dadb-45c1-a895-4964237b39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4950</TotalTime>
  <Words>313</Words>
  <Application>Microsoft Office PowerPoint</Application>
  <PresentationFormat>Widescreen</PresentationFormat>
  <Paragraphs>114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</vt:lpstr>
      <vt:lpstr>Calibri</vt:lpstr>
      <vt:lpstr>Corbel</vt:lpstr>
      <vt:lpstr>Nunito Sans</vt:lpstr>
      <vt:lpstr>Segoe UI</vt:lpstr>
      <vt:lpstr>Segoe UI Semibold</vt:lpstr>
      <vt:lpstr>Segoe UI Semilight</vt:lpstr>
      <vt:lpstr>MNP - Theme - August 2020</vt:lpstr>
      <vt:lpstr>PowerShell – An Auditors Best Friend</vt:lpstr>
      <vt:lpstr>Agenda</vt:lpstr>
      <vt:lpstr>Speaker Introduction</vt:lpstr>
      <vt:lpstr>Life of an Auditor</vt:lpstr>
      <vt:lpstr>Life of an Auditor – Personal Story</vt:lpstr>
      <vt:lpstr>Life of an Auditor – Personal Story</vt:lpstr>
      <vt:lpstr>Life of an Auditor</vt:lpstr>
      <vt:lpstr>Windows PowerShell </vt:lpstr>
      <vt:lpstr>PowerShell </vt:lpstr>
      <vt:lpstr>PowerShell the Tool</vt:lpstr>
      <vt:lpstr>PowerShell the Tool</vt:lpstr>
      <vt:lpstr>PowerShell the Tool</vt:lpstr>
      <vt:lpstr>PowerShell the Tool</vt:lpstr>
      <vt:lpstr>PowerShell the Tool</vt:lpstr>
      <vt:lpstr>PowerShell the Tool</vt:lpstr>
      <vt:lpstr>PowerShell the Tool</vt:lpstr>
      <vt:lpstr>PowerShell the Gamechanger</vt:lpstr>
      <vt:lpstr>PowerShell the Gamechanger</vt:lpstr>
      <vt:lpstr>PowerShell the Gamechanger</vt:lpstr>
      <vt:lpstr>PowerShell the Gamechanger</vt:lpstr>
      <vt:lpstr>PowerShell the Gamechanger</vt:lpstr>
      <vt:lpstr>PowerShell the Gamechanger</vt:lpstr>
      <vt:lpstr>PowerPoint Presentation</vt:lpstr>
      <vt:lpstr>Resources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Igloo Building Supplies Group</dc:title>
  <dc:creator>Scott Taylor</dc:creator>
  <cp:keywords/>
  <dc:description/>
  <cp:lastModifiedBy>Sunny Jamwal</cp:lastModifiedBy>
  <cp:revision>33</cp:revision>
  <dcterms:created xsi:type="dcterms:W3CDTF">2020-09-23T21:27:10Z</dcterms:created>
  <dcterms:modified xsi:type="dcterms:W3CDTF">2021-11-22T22:22:48Z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0x0101006E45FDCAE2023E41B7F8E26371268B9A</vt:lpwstr>
  </property>
</Properties>
</file>